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520" r:id="rId2"/>
    <p:sldId id="528" r:id="rId3"/>
    <p:sldId id="532" r:id="rId4"/>
    <p:sldId id="533" r:id="rId5"/>
    <p:sldId id="522" r:id="rId6"/>
    <p:sldId id="523" r:id="rId7"/>
    <p:sldId id="524" r:id="rId8"/>
    <p:sldId id="525" r:id="rId9"/>
    <p:sldId id="526" r:id="rId10"/>
    <p:sldId id="375" r:id="rId11"/>
    <p:sldId id="376" r:id="rId12"/>
    <p:sldId id="529" r:id="rId13"/>
    <p:sldId id="530" r:id="rId14"/>
    <p:sldId id="531" r:id="rId15"/>
    <p:sldId id="527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2E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561"/>
    <p:restoredTop sz="94898"/>
  </p:normalViewPr>
  <p:slideViewPr>
    <p:cSldViewPr snapToGrid="0" snapToObjects="1">
      <p:cViewPr varScale="1">
        <p:scale>
          <a:sx n="121" d="100"/>
          <a:sy n="121" d="100"/>
        </p:scale>
        <p:origin x="100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BF1002-956C-6046-8600-5F313B9B58C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746A1C-3507-284C-A450-A4127A66C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086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746A1C-3507-284C-A450-A4127A66C7D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706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971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847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985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377754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2610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1847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4424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2817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680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035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155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626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380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0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225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764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956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791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959" y="1508052"/>
            <a:ext cx="8689958" cy="1470025"/>
          </a:xfrm>
        </p:spPr>
        <p:txBody>
          <a:bodyPr>
            <a:norm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생물학 연구를 위한 컴퓨터 </a:t>
            </a:r>
            <a:r>
              <a:rPr lang="ko-KR" altLang="en-US" sz="3600" b="1" dirty="0" err="1">
                <a:latin typeface="Arial"/>
                <a:cs typeface="Arial"/>
              </a:rPr>
              <a:t>사용기술</a:t>
            </a: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24117" y="4762500"/>
            <a:ext cx="6400800" cy="1752600"/>
          </a:xfrm>
        </p:spPr>
        <p:txBody>
          <a:bodyPr>
            <a:normAutofit/>
          </a:bodyPr>
          <a:lstStyle/>
          <a:p>
            <a:pPr algn="r"/>
            <a:r>
              <a:rPr lang="ko-KR" altLang="en-US" dirty="0">
                <a:latin typeface="Arial"/>
                <a:cs typeface="Arial"/>
              </a:rPr>
              <a:t>충북대학교 대학원 생물학과</a:t>
            </a:r>
            <a:endParaRPr lang="en-US" altLang="ko-KR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2589" y="129789"/>
            <a:ext cx="8722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baseline="30000" dirty="0">
                <a:latin typeface="Arial"/>
                <a:cs typeface="Arial"/>
              </a:rPr>
              <a:t>4rd</a:t>
            </a:r>
            <a:r>
              <a:rPr lang="en-US" altLang="ko-KR" b="1" dirty="0">
                <a:latin typeface="Arial"/>
                <a:cs typeface="Arial"/>
              </a:rPr>
              <a:t> Lecture														2021.3.22</a:t>
            </a:r>
            <a:endParaRPr lang="en-US" b="1" dirty="0">
              <a:latin typeface="Arial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02271" y="2967335"/>
            <a:ext cx="31069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 err="1">
                <a:latin typeface="Arial"/>
                <a:cs typeface="Arial"/>
              </a:rPr>
              <a:t>파이썬</a:t>
            </a:r>
            <a:r>
              <a:rPr lang="ko-KR" altLang="en-US" sz="2400" dirty="0">
                <a:latin typeface="Arial"/>
                <a:cs typeface="Arial"/>
              </a:rPr>
              <a:t> 프로그래밍 </a:t>
            </a:r>
            <a:r>
              <a:rPr lang="en-US" altLang="ko-KR" sz="2400" dirty="0">
                <a:latin typeface="Arial"/>
                <a:cs typeface="Arial"/>
              </a:rPr>
              <a:t>(I)</a:t>
            </a:r>
            <a:endParaRPr lang="en-US"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431521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charset="0"/>
                <a:ea typeface="Arial" charset="0"/>
                <a:cs typeface="Arial" charset="0"/>
              </a:rPr>
              <a:t>Pandas is..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Arial" charset="0"/>
                <a:ea typeface="Arial" charset="0"/>
                <a:cs typeface="Arial" charset="0"/>
              </a:rPr>
              <a:t>Not like this</a:t>
            </a:r>
            <a:r>
              <a:rPr lang="is-IS" dirty="0">
                <a:latin typeface="Arial" charset="0"/>
                <a:ea typeface="Arial" charset="0"/>
                <a:cs typeface="Arial" charset="0"/>
              </a:rPr>
              <a:t>…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" y="2311400"/>
            <a:ext cx="4165600" cy="27524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57" y="1417638"/>
            <a:ext cx="7435850" cy="43885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74900" y="5988732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More like this</a:t>
            </a:r>
            <a:r>
              <a:rPr lang="is-IS" dirty="0">
                <a:latin typeface="Arial" charset="0"/>
                <a:ea typeface="Arial" charset="0"/>
                <a:cs typeface="Arial" charset="0"/>
              </a:rPr>
              <a:t>…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1367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157490"/>
            <a:ext cx="8229600" cy="1143000"/>
          </a:xfrm>
        </p:spPr>
        <p:txBody>
          <a:bodyPr/>
          <a:lstStyle/>
          <a:p>
            <a:r>
              <a:rPr lang="en-US" b="1" dirty="0">
                <a:latin typeface="Arial" charset="0"/>
                <a:ea typeface="Arial" charset="0"/>
                <a:cs typeface="Arial" charset="0"/>
              </a:rPr>
              <a:t>Excel spreadsheet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" y="1417638"/>
            <a:ext cx="7435850" cy="43885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286499" y="3427238"/>
            <a:ext cx="2951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&lt;- Different Data in row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92100" y="6294710"/>
            <a:ext cx="3757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Different kinds of data</a:t>
            </a:r>
            <a:r>
              <a:rPr lang="ko-KR" altLang="en-US" b="1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ko-KR" b="1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in column</a:t>
            </a:r>
            <a:endParaRPr lang="en-US" b="1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6091518" y="2326341"/>
            <a:ext cx="13447" cy="32138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941294" y="5806170"/>
            <a:ext cx="13447" cy="457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703106" y="5806170"/>
            <a:ext cx="13447" cy="457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608541" y="5807657"/>
            <a:ext cx="13447" cy="457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3177800" y="5821840"/>
            <a:ext cx="13447" cy="457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6333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B3E139C-7C60-9F4A-921E-4CC82AF83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7490"/>
            <a:ext cx="8229600" cy="1143000"/>
          </a:xfrm>
        </p:spPr>
        <p:txBody>
          <a:bodyPr/>
          <a:lstStyle/>
          <a:p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데이터프레임 </a:t>
            </a:r>
            <a:r>
              <a:rPr lang="en-US" altLang="ko-KR" b="1" dirty="0">
                <a:latin typeface="Arial" charset="0"/>
                <a:ea typeface="Arial" charset="0"/>
                <a:cs typeface="Arial" charset="0"/>
              </a:rPr>
              <a:t>&amp;</a:t>
            </a:r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 시리즈 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583CD77-0903-B949-A1BD-C8DD161CF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8217" y="1781123"/>
            <a:ext cx="6350000" cy="24257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D5BBFD-466D-D74A-9605-DD529BC62F91}"/>
              </a:ext>
            </a:extLst>
          </p:cNvPr>
          <p:cNvSpPr txBox="1"/>
          <p:nvPr/>
        </p:nvSpPr>
        <p:spPr>
          <a:xfrm>
            <a:off x="1176679" y="4491828"/>
            <a:ext cx="67906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/>
              <a:t>스프레드쉬트의</a:t>
            </a:r>
            <a:r>
              <a:rPr kumimoji="1" lang="ko-KR" altLang="en-US" dirty="0"/>
              <a:t> 각 열에 해당하는 것을 </a:t>
            </a:r>
            <a:r>
              <a:rPr kumimoji="1" lang="en-US" altLang="ko-KR" dirty="0"/>
              <a:t>‘</a:t>
            </a:r>
            <a:r>
              <a:rPr kumimoji="1" lang="ko-KR" altLang="en-US" dirty="0"/>
              <a:t>시리즈</a:t>
            </a:r>
            <a:r>
              <a:rPr kumimoji="1" lang="en-US" altLang="ko-KR" dirty="0"/>
              <a:t>’</a:t>
            </a:r>
            <a:r>
              <a:rPr kumimoji="1" lang="ko-KR" altLang="en-US" dirty="0"/>
              <a:t> </a:t>
            </a:r>
            <a:r>
              <a:rPr kumimoji="1" lang="en-US" altLang="ko-KR" dirty="0"/>
              <a:t>(Series) </a:t>
            </a:r>
            <a:r>
              <a:rPr kumimoji="1" lang="ko-KR" altLang="en-US" dirty="0" err="1"/>
              <a:t>라고</a:t>
            </a:r>
            <a:r>
              <a:rPr kumimoji="1" lang="ko-KR" altLang="en-US" dirty="0"/>
              <a:t> 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ore-KR" altLang="en-US" dirty="0"/>
              <a:t>여러개의</a:t>
            </a:r>
            <a:r>
              <a:rPr kumimoji="1" lang="ko-KR" altLang="en-US" dirty="0"/>
              <a:t> </a:t>
            </a:r>
            <a:r>
              <a:rPr kumimoji="1" lang="en-US" altLang="ko-KR" dirty="0"/>
              <a:t>‘</a:t>
            </a:r>
            <a:r>
              <a:rPr kumimoji="1" lang="ko-KR" altLang="en-US" dirty="0"/>
              <a:t>시리즈</a:t>
            </a:r>
            <a:r>
              <a:rPr kumimoji="1" lang="en-US" altLang="ko-KR" dirty="0"/>
              <a:t>’</a:t>
            </a:r>
            <a:r>
              <a:rPr kumimoji="1" lang="ko-KR" altLang="en-US" dirty="0"/>
              <a:t> 는 데이터프레임 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DataFrame</a:t>
            </a:r>
            <a:r>
              <a:rPr kumimoji="1" lang="en-US" altLang="ko-KR" dirty="0"/>
              <a:t>) </a:t>
            </a:r>
            <a:r>
              <a:rPr kumimoji="1" lang="ko-KR" altLang="en-US" dirty="0"/>
              <a:t>을 구성한다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840F66-C2E2-E045-85FD-06B919CFBBD7}"/>
              </a:ext>
            </a:extLst>
          </p:cNvPr>
          <p:cNvSpPr txBox="1"/>
          <p:nvPr/>
        </p:nvSpPr>
        <p:spPr>
          <a:xfrm>
            <a:off x="927945" y="5791200"/>
            <a:ext cx="775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하나의 데이터프레임은 엑셀 </a:t>
            </a:r>
            <a:r>
              <a:rPr kumimoji="1" lang="ko-KR" altLang="en-US" dirty="0" err="1"/>
              <a:t>스프레드쉬트의</a:t>
            </a:r>
            <a:r>
              <a:rPr kumimoji="1" lang="ko-KR" altLang="en-US" dirty="0"/>
              <a:t> </a:t>
            </a:r>
            <a:r>
              <a:rPr kumimoji="1" lang="en-US" altLang="ko-KR" dirty="0"/>
              <a:t>‘</a:t>
            </a:r>
            <a:r>
              <a:rPr kumimoji="1" lang="ko-KR" altLang="en-US" dirty="0" err="1"/>
              <a:t>쉬트</a:t>
            </a:r>
            <a:r>
              <a:rPr kumimoji="1" lang="en-US" altLang="ko-KR" dirty="0"/>
              <a:t>’</a:t>
            </a:r>
            <a:r>
              <a:rPr kumimoji="1" lang="ko-KR" altLang="en-US" dirty="0"/>
              <a:t> 와 비슷한 역할을 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27203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742517E-FBB5-D44F-90F1-B75BB32FF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7490"/>
            <a:ext cx="8229600" cy="1143000"/>
          </a:xfrm>
        </p:spPr>
        <p:txBody>
          <a:bodyPr/>
          <a:lstStyle/>
          <a:p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데이터프레임 </a:t>
            </a:r>
            <a:r>
              <a:rPr lang="en-US" altLang="ko-KR" b="1" dirty="0">
                <a:latin typeface="Arial" charset="0"/>
                <a:ea typeface="Arial" charset="0"/>
                <a:cs typeface="Arial" charset="0"/>
              </a:rPr>
              <a:t>merge 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C4FAA9-0405-E04E-B56D-DCF4C326A806}"/>
              </a:ext>
            </a:extLst>
          </p:cNvPr>
          <p:cNvSpPr txBox="1"/>
          <p:nvPr/>
        </p:nvSpPr>
        <p:spPr>
          <a:xfrm>
            <a:off x="992777" y="1410789"/>
            <a:ext cx="6570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흔히 많은 데이터베이스에서 </a:t>
            </a:r>
            <a:r>
              <a:rPr kumimoji="1" lang="en-US" altLang="ko-KR" dirty="0"/>
              <a:t>‘Join’ </a:t>
            </a:r>
            <a:r>
              <a:rPr kumimoji="1" lang="ko-KR" altLang="en-US" dirty="0"/>
              <a:t>이라는 이름으로 표현되는 것 </a:t>
            </a:r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3C08A7-7182-5647-A7DB-9DA991840B57}"/>
              </a:ext>
            </a:extLst>
          </p:cNvPr>
          <p:cNvSpPr txBox="1"/>
          <p:nvPr/>
        </p:nvSpPr>
        <p:spPr>
          <a:xfrm>
            <a:off x="992777" y="2076994"/>
            <a:ext cx="6378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서로</a:t>
            </a:r>
            <a:r>
              <a:rPr kumimoji="1" lang="ko-KR" altLang="en-US" b="1" dirty="0"/>
              <a:t> 다른 테이블을 같은 열의 내용물을 이용하여 병합하는 것 </a:t>
            </a:r>
            <a:endParaRPr kumimoji="1" lang="ko-Kore-KR" altLang="en-US" b="1" dirty="0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3B2594CE-B3BF-6F40-8B74-84E6AE4020D2}"/>
              </a:ext>
            </a:extLst>
          </p:cNvPr>
          <p:cNvGraphicFramePr>
            <a:graphicFrameLocks noGrp="1"/>
          </p:cNvGraphicFramePr>
          <p:nvPr/>
        </p:nvGraphicFramePr>
        <p:xfrm>
          <a:off x="336037" y="2781190"/>
          <a:ext cx="4090188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9092">
                  <a:extLst>
                    <a:ext uri="{9D8B030D-6E8A-4147-A177-3AD203B41FA5}">
                      <a16:colId xmlns:a16="http://schemas.microsoft.com/office/drawing/2014/main" val="3193647517"/>
                    </a:ext>
                  </a:extLst>
                </a:gridCol>
                <a:gridCol w="743183">
                  <a:extLst>
                    <a:ext uri="{9D8B030D-6E8A-4147-A177-3AD203B41FA5}">
                      <a16:colId xmlns:a16="http://schemas.microsoft.com/office/drawing/2014/main" val="638521781"/>
                    </a:ext>
                  </a:extLst>
                </a:gridCol>
                <a:gridCol w="715618">
                  <a:extLst>
                    <a:ext uri="{9D8B030D-6E8A-4147-A177-3AD203B41FA5}">
                      <a16:colId xmlns:a16="http://schemas.microsoft.com/office/drawing/2014/main" val="2274285110"/>
                    </a:ext>
                  </a:extLst>
                </a:gridCol>
                <a:gridCol w="1802295">
                  <a:extLst>
                    <a:ext uri="{9D8B030D-6E8A-4147-A177-3AD203B41FA5}">
                      <a16:colId xmlns:a16="http://schemas.microsoft.com/office/drawing/2014/main" val="41879888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ko-KR" altLang="en-US" sz="1100" dirty="0"/>
                        <a:t>이름 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포지션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입단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소속팀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270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류현진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투수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020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토론토</a:t>
                      </a:r>
                      <a:r>
                        <a:rPr lang="ko-KR" altLang="en-US" sz="1100" dirty="0"/>
                        <a:t> </a:t>
                      </a:r>
                      <a:r>
                        <a:rPr lang="ko-KR" altLang="en-US" sz="1100" dirty="0" err="1"/>
                        <a:t>블루제이스</a:t>
                      </a:r>
                      <a:endParaRPr lang="ko-Kore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7214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김광현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투수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020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세인트루이스</a:t>
                      </a:r>
                      <a:r>
                        <a:rPr lang="ko-KR" altLang="en-US" sz="1100" dirty="0"/>
                        <a:t> </a:t>
                      </a:r>
                      <a:r>
                        <a:rPr lang="ko-KR" altLang="en-US" sz="1100" dirty="0" err="1"/>
                        <a:t>카디널즈</a:t>
                      </a:r>
                      <a:endParaRPr lang="ko-Kore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916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추신수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외야수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014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텍사스</a:t>
                      </a:r>
                      <a:r>
                        <a:rPr lang="ko-KR" altLang="en-US" sz="1100" dirty="0"/>
                        <a:t> 레인저스 </a:t>
                      </a:r>
                      <a:endParaRPr lang="ko-Kore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2375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최지만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내야수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018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템파베이</a:t>
                      </a:r>
                      <a:r>
                        <a:rPr lang="en-US" altLang="ko-Kore-KR" sz="1100" dirty="0"/>
                        <a:t> </a:t>
                      </a:r>
                      <a:r>
                        <a:rPr lang="ko-Kore-KR" altLang="en-US" sz="1100" dirty="0"/>
                        <a:t>레이즈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3206160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EACA8D15-A233-8048-98D8-E77AC4228539}"/>
              </a:ext>
            </a:extLst>
          </p:cNvPr>
          <p:cNvGraphicFramePr>
            <a:graphicFrameLocks noGrp="1"/>
          </p:cNvGraphicFramePr>
          <p:nvPr/>
        </p:nvGraphicFramePr>
        <p:xfrm>
          <a:off x="4820195" y="2743200"/>
          <a:ext cx="3866605" cy="1948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6292">
                  <a:extLst>
                    <a:ext uri="{9D8B030D-6E8A-4147-A177-3AD203B41FA5}">
                      <a16:colId xmlns:a16="http://schemas.microsoft.com/office/drawing/2014/main" val="3193647517"/>
                    </a:ext>
                  </a:extLst>
                </a:gridCol>
                <a:gridCol w="781878">
                  <a:extLst>
                    <a:ext uri="{9D8B030D-6E8A-4147-A177-3AD203B41FA5}">
                      <a16:colId xmlns:a16="http://schemas.microsoft.com/office/drawing/2014/main" val="638521781"/>
                    </a:ext>
                  </a:extLst>
                </a:gridCol>
                <a:gridCol w="662609">
                  <a:extLst>
                    <a:ext uri="{9D8B030D-6E8A-4147-A177-3AD203B41FA5}">
                      <a16:colId xmlns:a16="http://schemas.microsoft.com/office/drawing/2014/main" val="2274285110"/>
                    </a:ext>
                  </a:extLst>
                </a:gridCol>
                <a:gridCol w="503583">
                  <a:extLst>
                    <a:ext uri="{9D8B030D-6E8A-4147-A177-3AD203B41FA5}">
                      <a16:colId xmlns:a16="http://schemas.microsoft.com/office/drawing/2014/main" val="4187988870"/>
                    </a:ext>
                  </a:extLst>
                </a:gridCol>
                <a:gridCol w="722243">
                  <a:extLst>
                    <a:ext uri="{9D8B030D-6E8A-4147-A177-3AD203B41FA5}">
                      <a16:colId xmlns:a16="http://schemas.microsoft.com/office/drawing/2014/main" val="2767187825"/>
                    </a:ext>
                  </a:extLst>
                </a:gridCol>
              </a:tblGrid>
              <a:tr h="457497">
                <a:tc>
                  <a:txBody>
                    <a:bodyPr/>
                    <a:lstStyle/>
                    <a:p>
                      <a:r>
                        <a:rPr lang="ko-KR" altLang="en-US" sz="1100" dirty="0"/>
                        <a:t>이름 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dirty="0"/>
                        <a:t>방어율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탈삼진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승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패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3270323"/>
                  </a:ext>
                </a:extLst>
              </a:tr>
              <a:tr h="256033"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류현진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.32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1</a:t>
                      </a:r>
                      <a:r>
                        <a:rPr lang="en-US" altLang="ko-KR" sz="1100" dirty="0"/>
                        <a:t>63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1</a:t>
                      </a:r>
                      <a:r>
                        <a:rPr lang="en-US" altLang="ko-KR" sz="1100" dirty="0"/>
                        <a:t>4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5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7214517"/>
                  </a:ext>
                </a:extLst>
              </a:tr>
              <a:tr h="275451"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Jacob </a:t>
                      </a:r>
                      <a:r>
                        <a:rPr lang="en-US" altLang="ko-Kore-KR" sz="1100" dirty="0" err="1"/>
                        <a:t>Degrom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2.43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255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11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8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7916702"/>
                  </a:ext>
                </a:extLst>
              </a:tr>
              <a:tr h="355791"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Gerrit Cole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2.50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320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20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5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2375413"/>
                  </a:ext>
                </a:extLst>
              </a:tr>
              <a:tr h="275452"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Justin Verlander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2.58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300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21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6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206160"/>
                  </a:ext>
                </a:extLst>
              </a:tr>
              <a:tr h="324799"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Mike </a:t>
                      </a:r>
                      <a:r>
                        <a:rPr lang="en-US" altLang="ko-Kore-KR" sz="1100" dirty="0" err="1"/>
                        <a:t>Soroka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2.68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142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13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4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3029104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C56C0F68-3405-0D49-B659-861112DC5084}"/>
              </a:ext>
            </a:extLst>
          </p:cNvPr>
          <p:cNvSpPr/>
          <p:nvPr/>
        </p:nvSpPr>
        <p:spPr>
          <a:xfrm>
            <a:off x="336037" y="2781190"/>
            <a:ext cx="803650" cy="1854200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384A2B5-1204-824B-99B9-8F56D678E26C}"/>
              </a:ext>
            </a:extLst>
          </p:cNvPr>
          <p:cNvSpPr/>
          <p:nvPr/>
        </p:nvSpPr>
        <p:spPr>
          <a:xfrm>
            <a:off x="4784037" y="2743198"/>
            <a:ext cx="1113179" cy="1948069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7DEC0441-0C7B-DE42-95C7-9D38AA541A2B}"/>
              </a:ext>
            </a:extLst>
          </p:cNvPr>
          <p:cNvGraphicFramePr>
            <a:graphicFrameLocks noGrp="1"/>
          </p:cNvGraphicFramePr>
          <p:nvPr/>
        </p:nvGraphicFramePr>
        <p:xfrm>
          <a:off x="1382665" y="5281226"/>
          <a:ext cx="6378670" cy="10400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5408">
                  <a:extLst>
                    <a:ext uri="{9D8B030D-6E8A-4147-A177-3AD203B41FA5}">
                      <a16:colId xmlns:a16="http://schemas.microsoft.com/office/drawing/2014/main" val="3193647517"/>
                    </a:ext>
                  </a:extLst>
                </a:gridCol>
                <a:gridCol w="882500">
                  <a:extLst>
                    <a:ext uri="{9D8B030D-6E8A-4147-A177-3AD203B41FA5}">
                      <a16:colId xmlns:a16="http://schemas.microsoft.com/office/drawing/2014/main" val="638521781"/>
                    </a:ext>
                  </a:extLst>
                </a:gridCol>
                <a:gridCol w="767311">
                  <a:extLst>
                    <a:ext uri="{9D8B030D-6E8A-4147-A177-3AD203B41FA5}">
                      <a16:colId xmlns:a16="http://schemas.microsoft.com/office/drawing/2014/main" val="2274285110"/>
                    </a:ext>
                  </a:extLst>
                </a:gridCol>
                <a:gridCol w="1751472">
                  <a:extLst>
                    <a:ext uri="{9D8B030D-6E8A-4147-A177-3AD203B41FA5}">
                      <a16:colId xmlns:a16="http://schemas.microsoft.com/office/drawing/2014/main" val="4187988870"/>
                    </a:ext>
                  </a:extLst>
                </a:gridCol>
                <a:gridCol w="709994">
                  <a:extLst>
                    <a:ext uri="{9D8B030D-6E8A-4147-A177-3AD203B41FA5}">
                      <a16:colId xmlns:a16="http://schemas.microsoft.com/office/drawing/2014/main" val="2978889293"/>
                    </a:ext>
                  </a:extLst>
                </a:gridCol>
                <a:gridCol w="598351">
                  <a:extLst>
                    <a:ext uri="{9D8B030D-6E8A-4147-A177-3AD203B41FA5}">
                      <a16:colId xmlns:a16="http://schemas.microsoft.com/office/drawing/2014/main" val="34175733"/>
                    </a:ext>
                  </a:extLst>
                </a:gridCol>
                <a:gridCol w="476489">
                  <a:extLst>
                    <a:ext uri="{9D8B030D-6E8A-4147-A177-3AD203B41FA5}">
                      <a16:colId xmlns:a16="http://schemas.microsoft.com/office/drawing/2014/main" val="1381565449"/>
                    </a:ext>
                  </a:extLst>
                </a:gridCol>
                <a:gridCol w="567145">
                  <a:extLst>
                    <a:ext uri="{9D8B030D-6E8A-4147-A177-3AD203B41FA5}">
                      <a16:colId xmlns:a16="http://schemas.microsoft.com/office/drawing/2014/main" val="3355460602"/>
                    </a:ext>
                  </a:extLst>
                </a:gridCol>
              </a:tblGrid>
              <a:tr h="605407">
                <a:tc>
                  <a:txBody>
                    <a:bodyPr/>
                    <a:lstStyle/>
                    <a:p>
                      <a:r>
                        <a:rPr lang="ko-KR" altLang="en-US" sz="1100" dirty="0"/>
                        <a:t>이름 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포지션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입단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소속팀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100" dirty="0"/>
                        <a:t>방어율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탈삼진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270323"/>
                  </a:ext>
                </a:extLst>
              </a:tr>
              <a:tr h="434652"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류현진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투수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020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토론토</a:t>
                      </a:r>
                      <a:r>
                        <a:rPr lang="ko-KR" altLang="en-US" sz="1100" dirty="0"/>
                        <a:t> </a:t>
                      </a:r>
                      <a:r>
                        <a:rPr lang="ko-KR" altLang="en-US" sz="1100" dirty="0" err="1"/>
                        <a:t>블루제이스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.32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1</a:t>
                      </a:r>
                      <a:r>
                        <a:rPr lang="en-US" altLang="ko-KR" sz="1100" dirty="0"/>
                        <a:t>63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1</a:t>
                      </a:r>
                      <a:r>
                        <a:rPr lang="en-US" altLang="ko-KR" sz="1100" dirty="0"/>
                        <a:t>4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5</a:t>
                      </a:r>
                      <a:endParaRPr lang="ko-Kore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7214517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921B6A4B-8FA8-B74C-8E32-3F2216F802D4}"/>
              </a:ext>
            </a:extLst>
          </p:cNvPr>
          <p:cNvSpPr txBox="1"/>
          <p:nvPr/>
        </p:nvSpPr>
        <p:spPr>
          <a:xfrm>
            <a:off x="1662716" y="4668755"/>
            <a:ext cx="827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 err="1"/>
              <a:t>korean</a:t>
            </a:r>
            <a:endParaRPr kumimoji="1" lang="ko-Kore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9AE85D-7741-B341-98BA-5EF64A87D3AF}"/>
              </a:ext>
            </a:extLst>
          </p:cNvPr>
          <p:cNvSpPr txBox="1"/>
          <p:nvPr/>
        </p:nvSpPr>
        <p:spPr>
          <a:xfrm>
            <a:off x="6122072" y="4694126"/>
            <a:ext cx="848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pitcher</a:t>
            </a:r>
            <a:endParaRPr kumimoji="1" lang="ko-Kore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1758E6-BBBD-B04D-9EB6-057BBE69479A}"/>
              </a:ext>
            </a:extLst>
          </p:cNvPr>
          <p:cNvSpPr txBox="1"/>
          <p:nvPr/>
        </p:nvSpPr>
        <p:spPr>
          <a:xfrm>
            <a:off x="1469440" y="6379097"/>
            <a:ext cx="7217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 err="1"/>
              <a:t>pd.merge</a:t>
            </a:r>
            <a:r>
              <a:rPr kumimoji="1" lang="en-US" altLang="ko-Kore-KR" dirty="0"/>
              <a:t>(</a:t>
            </a:r>
            <a:r>
              <a:rPr kumimoji="1" lang="en-US" altLang="ko-Kore-KR" dirty="0" err="1"/>
              <a:t>korean,pitcher</a:t>
            </a:r>
            <a:r>
              <a:rPr kumimoji="1" lang="en-US" altLang="ko-Kore-KR" dirty="0"/>
              <a:t>, </a:t>
            </a:r>
            <a:r>
              <a:rPr kumimoji="1" lang="en-US" altLang="ko-Kore-KR" dirty="0" err="1"/>
              <a:t>left_on</a:t>
            </a:r>
            <a:r>
              <a:rPr kumimoji="1" lang="en-US" altLang="ko-Kore-KR" dirty="0"/>
              <a:t>=“</a:t>
            </a:r>
            <a:r>
              <a:rPr kumimoji="1" lang="ko-KR" altLang="en-US" dirty="0"/>
              <a:t>이름</a:t>
            </a:r>
            <a:r>
              <a:rPr kumimoji="1" lang="en-US" altLang="ko-KR" dirty="0"/>
              <a:t>”,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right_on</a:t>
            </a:r>
            <a:r>
              <a:rPr kumimoji="1" lang="en-US" altLang="ko-KR" dirty="0"/>
              <a:t>=“</a:t>
            </a:r>
            <a:r>
              <a:rPr kumimoji="1" lang="ko-KR" altLang="en-US" dirty="0"/>
              <a:t>이름</a:t>
            </a:r>
            <a:r>
              <a:rPr kumimoji="1" lang="en-US" altLang="ko-KR" dirty="0"/>
              <a:t>”.</a:t>
            </a:r>
            <a:r>
              <a:rPr kumimoji="1" lang="ko-KR" altLang="en-US" dirty="0"/>
              <a:t> </a:t>
            </a:r>
            <a:r>
              <a:rPr kumimoji="1" lang="en-US" altLang="ko-KR" dirty="0"/>
              <a:t>how=“inner”)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8544132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82F1237-FFBE-8145-87F6-1D471FC54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800" y="984250"/>
            <a:ext cx="6502400" cy="4889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ED53C9-5231-CE40-85FA-B0B107FA36A1}"/>
              </a:ext>
            </a:extLst>
          </p:cNvPr>
          <p:cNvSpPr txBox="1"/>
          <p:nvPr/>
        </p:nvSpPr>
        <p:spPr>
          <a:xfrm>
            <a:off x="1802296" y="622852"/>
            <a:ext cx="6205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데이터프레임 병합은 다음과 같은 방식으로 행해질 수 있다</a:t>
            </a:r>
            <a:r>
              <a:rPr kumimoji="1" lang="en-US" altLang="ko-KR" dirty="0"/>
              <a:t>.</a:t>
            </a:r>
            <a:r>
              <a:rPr kumimoji="1" lang="ko-KR" altLang="en-US"/>
              <a:t> </a:t>
            </a:r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F0C027-D6C9-5846-83B6-94DF3E26DE55}"/>
              </a:ext>
            </a:extLst>
          </p:cNvPr>
          <p:cNvSpPr txBox="1"/>
          <p:nvPr/>
        </p:nvSpPr>
        <p:spPr>
          <a:xfrm>
            <a:off x="3644348" y="2120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8849142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EE790F-8B36-3043-81FE-840815C89786}"/>
              </a:ext>
            </a:extLst>
          </p:cNvPr>
          <p:cNvSpPr txBox="1"/>
          <p:nvPr/>
        </p:nvSpPr>
        <p:spPr>
          <a:xfrm>
            <a:off x="3500232" y="419100"/>
            <a:ext cx="21435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2800" b="1" dirty="0"/>
              <a:t>노트북</a:t>
            </a:r>
            <a:r>
              <a:rPr kumimoji="1" lang="ko-KR" altLang="en-US" sz="2800" b="1" dirty="0"/>
              <a:t> 파일 </a:t>
            </a:r>
            <a:endParaRPr kumimoji="1" lang="ko-Kore-KR" altLang="en-US" sz="28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B7901A-6328-DB41-A0DE-4916A7A7C402}"/>
              </a:ext>
            </a:extLst>
          </p:cNvPr>
          <p:cNvSpPr txBox="1"/>
          <p:nvPr/>
        </p:nvSpPr>
        <p:spPr>
          <a:xfrm>
            <a:off x="1625600" y="2997200"/>
            <a:ext cx="4777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이제서부터는</a:t>
            </a:r>
            <a:r>
              <a:rPr kumimoji="1" lang="ko-KR" altLang="en-US" dirty="0"/>
              <a:t> </a:t>
            </a:r>
            <a:r>
              <a:rPr kumimoji="1" lang="en-US" altLang="ko-KR" dirty="0"/>
              <a:t>Chapter 4.ipynb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열어서 진행</a:t>
            </a:r>
            <a:r>
              <a:rPr kumimoji="1" lang="en-US" altLang="ko-KR"/>
              <a:t>..</a:t>
            </a:r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97852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25142" y="0"/>
            <a:ext cx="2749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강의 계획서 </a:t>
            </a: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C271A3-99F3-E64C-9DB0-9E30DDAC44F1}"/>
              </a:ext>
            </a:extLst>
          </p:cNvPr>
          <p:cNvSpPr txBox="1"/>
          <p:nvPr/>
        </p:nvSpPr>
        <p:spPr>
          <a:xfrm>
            <a:off x="7406024" y="2151543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활용</a:t>
            </a:r>
            <a:r>
              <a:rPr kumimoji="1" lang="ko-KR" altLang="en-US" b="1" dirty="0"/>
              <a:t> 기본기술</a:t>
            </a:r>
            <a:endParaRPr kumimoji="1" lang="ko-Kore-KR" altLang="en-US" b="1" dirty="0"/>
          </a:p>
        </p:txBody>
      </p:sp>
      <p:graphicFrame>
        <p:nvGraphicFramePr>
          <p:cNvPr id="8" name="Table 1">
            <a:extLst>
              <a:ext uri="{FF2B5EF4-FFF2-40B4-BE49-F238E27FC236}">
                <a16:creationId xmlns:a16="http://schemas.microsoft.com/office/drawing/2014/main" id="{656EFDF4-19F3-5B4E-88C0-CA0764DFA916}"/>
              </a:ext>
            </a:extLst>
          </p:cNvPr>
          <p:cNvGraphicFramePr>
            <a:graphicFrameLocks noGrp="1"/>
          </p:cNvGraphicFramePr>
          <p:nvPr/>
        </p:nvGraphicFramePr>
        <p:xfrm>
          <a:off x="476926" y="646331"/>
          <a:ext cx="6876011" cy="5715615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9645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114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3980">
                <a:tc>
                  <a:txBody>
                    <a:bodyPr/>
                    <a:lstStyle/>
                    <a:p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수업내용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1067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강의 개요 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2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Unix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커맨드 라인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BLAST -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텍스트 데이터 </a:t>
                      </a:r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프로세싱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/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쉘 </a:t>
                      </a:r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스크립팅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954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4</a:t>
                      </a:r>
                      <a:r>
                        <a:rPr lang="ko-KR" alt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rgbClr val="00000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파이썬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프로그래밍과 </a:t>
                      </a:r>
                      <a:r>
                        <a:rPr lang="en-US" altLang="ko-KR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Jupyter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Notebook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5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파이썬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프로그래밍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2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6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데이터 분석과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Pandas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7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데이터 시각화 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8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프로그래밍 기본 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9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을 이용한 데이터 분석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588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10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을 이용한 기초 통계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9989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11</a:t>
                      </a:r>
                      <a:r>
                        <a:rPr lang="ko-KR" alt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rgbClr val="00000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을 이용한 기초 통계 및 머신 러닝 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12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전사체</a:t>
                      </a:r>
                      <a:r>
                        <a:rPr lang="ko-KR" altLang="en-US" b="1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 분석 </a:t>
                      </a:r>
                      <a:r>
                        <a:rPr lang="en-US" altLang="ko-KR" b="1" dirty="0" err="1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Kallisto</a:t>
                      </a:r>
                      <a:endParaRPr lang="en-US" b="1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13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전사체</a:t>
                      </a:r>
                      <a:r>
                        <a:rPr lang="ko-KR" altLang="en-US" b="1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 네트워크 분석 </a:t>
                      </a:r>
                      <a:r>
                        <a:rPr lang="en-US" altLang="ko-KR" b="1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Differential Gene Expression</a:t>
                      </a:r>
                      <a:endParaRPr lang="en-US" b="1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14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전사체</a:t>
                      </a:r>
                      <a:r>
                        <a:rPr lang="ko-KR" altLang="en-US" b="1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 데이터 분석 </a:t>
                      </a:r>
                      <a:r>
                        <a:rPr lang="en-US" altLang="ko-KR" b="1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:</a:t>
                      </a:r>
                      <a:r>
                        <a:rPr lang="ko-KR" altLang="en-US" b="1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lang="en-US" altLang="ko-KR" b="1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Network Analysis and Go </a:t>
                      </a:r>
                      <a:endParaRPr lang="en-US" b="1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B5E836D-407E-9147-8118-530F41667C15}"/>
              </a:ext>
            </a:extLst>
          </p:cNvPr>
          <p:cNvSpPr txBox="1"/>
          <p:nvPr/>
        </p:nvSpPr>
        <p:spPr>
          <a:xfrm>
            <a:off x="7406024" y="2151543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활용</a:t>
            </a:r>
            <a:r>
              <a:rPr kumimoji="1" lang="ko-KR" altLang="en-US" b="1" dirty="0"/>
              <a:t> 기본기술</a:t>
            </a:r>
            <a:endParaRPr kumimoji="1" lang="ko-Kore-KR" alt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218B7E-3FB7-314F-B217-30B66CF99A18}"/>
              </a:ext>
            </a:extLst>
          </p:cNvPr>
          <p:cNvSpPr txBox="1"/>
          <p:nvPr/>
        </p:nvSpPr>
        <p:spPr>
          <a:xfrm>
            <a:off x="7406024" y="5403925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전사체</a:t>
            </a:r>
            <a:r>
              <a:rPr kumimoji="1" lang="ko-KR" altLang="en-US" b="1" dirty="0"/>
              <a:t> 분석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3770549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92FA60A-6322-354A-864C-82D6C3985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8524"/>
            <a:ext cx="8442356" cy="1143000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b="1" dirty="0">
                <a:latin typeface="Arial" charset="0"/>
                <a:ea typeface="Arial" charset="0"/>
                <a:cs typeface="Arial" charset="0"/>
              </a:rPr>
              <a:t>모듈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A5C1DC-8D7F-EB48-B194-9957164876C3}"/>
              </a:ext>
            </a:extLst>
          </p:cNvPr>
          <p:cNvSpPr txBox="1"/>
          <p:nvPr/>
        </p:nvSpPr>
        <p:spPr>
          <a:xfrm>
            <a:off x="106017" y="1670076"/>
            <a:ext cx="893385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파이썬에는</a:t>
            </a:r>
            <a:r>
              <a:rPr kumimoji="1" lang="ko-KR" altLang="en-US" b="1" dirty="0"/>
              <a:t> 여러가지 다양한 기능을 수행하는 부분이 있으며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r>
              <a:rPr kumimoji="1" lang="ko-KR" altLang="en-US" b="1" dirty="0"/>
              <a:t>상당수의 기능은 </a:t>
            </a:r>
            <a:r>
              <a:rPr kumimoji="1" lang="en-US" altLang="ko-KR" b="1" dirty="0"/>
              <a:t>‘</a:t>
            </a:r>
            <a:r>
              <a:rPr kumimoji="1" lang="ko-KR" altLang="en-US" b="1" dirty="0"/>
              <a:t>모듈</a:t>
            </a:r>
            <a:r>
              <a:rPr kumimoji="1" lang="en-US" altLang="ko-KR" b="1" dirty="0"/>
              <a:t>’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(Module) </a:t>
            </a:r>
            <a:r>
              <a:rPr kumimoji="1" lang="ko-KR" altLang="en-US" b="1" dirty="0"/>
              <a:t>이라는 단위로 나뉘어져 있음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endParaRPr kumimoji="1" lang="en-US" altLang="ko-Kore-KR" b="1" dirty="0"/>
          </a:p>
          <a:p>
            <a:r>
              <a:rPr kumimoji="1" lang="ko-KR" altLang="en-US" b="1" dirty="0"/>
              <a:t>기본 </a:t>
            </a:r>
            <a:r>
              <a:rPr kumimoji="1" lang="ko-KR" altLang="en-US" b="1" dirty="0" err="1"/>
              <a:t>파이썬</a:t>
            </a:r>
            <a:r>
              <a:rPr kumimoji="1" lang="ko-KR" altLang="en-US" b="1" dirty="0"/>
              <a:t> 설치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혹은 </a:t>
            </a:r>
            <a:r>
              <a:rPr kumimoji="1" lang="en-US" altLang="ko-KR" b="1" dirty="0"/>
              <a:t>Anaconda python </a:t>
            </a:r>
            <a:r>
              <a:rPr kumimoji="1" lang="ko-KR" altLang="en-US" b="1" dirty="0" err="1"/>
              <a:t>으로</a:t>
            </a:r>
            <a:r>
              <a:rPr kumimoji="1" lang="ko-KR" altLang="en-US" b="1" dirty="0"/>
              <a:t> 설치하면 같이 깔리는 모듈도 있으나</a:t>
            </a:r>
            <a:endParaRPr kumimoji="1" lang="en-US" altLang="ko-KR" b="1" dirty="0"/>
          </a:p>
          <a:p>
            <a:r>
              <a:rPr kumimoji="1" lang="ko-KR" altLang="en-US" b="1" dirty="0"/>
              <a:t>추가적으로 설치해야 하는 모듈도 존재한다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043A1C-84AB-F542-9179-372839398E4B}"/>
              </a:ext>
            </a:extLst>
          </p:cNvPr>
          <p:cNvSpPr txBox="1"/>
          <p:nvPr/>
        </p:nvSpPr>
        <p:spPr>
          <a:xfrm>
            <a:off x="106017" y="4477407"/>
            <a:ext cx="3111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모듈</a:t>
            </a:r>
            <a:r>
              <a:rPr kumimoji="1" lang="ko-KR" altLang="en-US" dirty="0"/>
              <a:t> 설치는 조금 후에 공부</a:t>
            </a:r>
            <a:r>
              <a:rPr kumimoji="1" lang="en-US" altLang="ko-KR" dirty="0"/>
              <a:t>!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130943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92FA60A-6322-354A-864C-82D6C3985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8524"/>
            <a:ext cx="8442356" cy="1143000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b="1" dirty="0">
                <a:latin typeface="Arial" charset="0"/>
                <a:ea typeface="Arial" charset="0"/>
                <a:cs typeface="Arial" charset="0"/>
              </a:rPr>
              <a:t>오늘 사용할 모듈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0D5452-20B1-BD4D-A693-DB71386AA578}"/>
              </a:ext>
            </a:extLst>
          </p:cNvPr>
          <p:cNvSpPr txBox="1"/>
          <p:nvPr/>
        </p:nvSpPr>
        <p:spPr>
          <a:xfrm>
            <a:off x="641131" y="2028497"/>
            <a:ext cx="66046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solidFill>
                  <a:srgbClr val="FFC000"/>
                </a:solidFill>
              </a:rPr>
              <a:t>pandas</a:t>
            </a:r>
            <a:r>
              <a:rPr kumimoji="1" lang="en-US" altLang="ko-Kore-KR" b="1" dirty="0"/>
              <a:t> </a:t>
            </a:r>
            <a:r>
              <a:rPr kumimoji="1" lang="en-US" altLang="ko-Kore-KR" dirty="0"/>
              <a:t>: </a:t>
            </a:r>
            <a:r>
              <a:rPr kumimoji="1" lang="ko-KR" altLang="en-US" dirty="0"/>
              <a:t>테이블 형식의 데이터를 다루기 위한 필수 모듈</a:t>
            </a:r>
            <a:endParaRPr kumimoji="1" lang="en-US" altLang="ko-KR" dirty="0"/>
          </a:p>
          <a:p>
            <a:r>
              <a:rPr kumimoji="1" lang="en-US" altLang="ko-Kore-KR" dirty="0"/>
              <a:t>Anaconda </a:t>
            </a:r>
            <a:r>
              <a:rPr kumimoji="1" lang="ko-Kore-KR" altLang="en-US" dirty="0"/>
              <a:t>를</a:t>
            </a:r>
            <a:r>
              <a:rPr kumimoji="1" lang="ko-KR" altLang="en-US" dirty="0"/>
              <a:t> 이용하여 </a:t>
            </a:r>
            <a:r>
              <a:rPr kumimoji="1" lang="ko-KR" altLang="en-US" dirty="0" err="1"/>
              <a:t>파이썬을</a:t>
            </a:r>
            <a:r>
              <a:rPr kumimoji="1" lang="ko-KR" altLang="en-US" dirty="0"/>
              <a:t> 설치했으면 이미 깔려 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E05121-6371-6A43-A609-AE7813E41F18}"/>
              </a:ext>
            </a:extLst>
          </p:cNvPr>
          <p:cNvSpPr txBox="1"/>
          <p:nvPr/>
        </p:nvSpPr>
        <p:spPr>
          <a:xfrm>
            <a:off x="462455" y="449842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CBA460-5657-D04C-8A5D-D0662343D80D}"/>
              </a:ext>
            </a:extLst>
          </p:cNvPr>
          <p:cNvSpPr txBox="1"/>
          <p:nvPr/>
        </p:nvSpPr>
        <p:spPr>
          <a:xfrm>
            <a:off x="554820" y="3317221"/>
            <a:ext cx="61077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 err="1">
                <a:solidFill>
                  <a:srgbClr val="FFC000"/>
                </a:solidFill>
              </a:rPr>
              <a:t>pyfaidx</a:t>
            </a:r>
            <a:r>
              <a:rPr kumimoji="1" lang="en-US" altLang="ko-Kore-KR" dirty="0"/>
              <a:t> : </a:t>
            </a:r>
            <a:r>
              <a:rPr kumimoji="1" lang="en-US" altLang="ko-Kore-KR" dirty="0" err="1"/>
              <a:t>Multifasta</a:t>
            </a:r>
            <a:r>
              <a:rPr kumimoji="1" lang="en-US" altLang="ko-Kore-KR" dirty="0"/>
              <a:t> </a:t>
            </a:r>
            <a:r>
              <a:rPr kumimoji="1" lang="ko-KR" altLang="en-US" dirty="0"/>
              <a:t>파일을 신속하게 찾아볼 수 있는 모듈</a:t>
            </a:r>
            <a:endParaRPr kumimoji="1" lang="en-US" altLang="ko-KR" dirty="0"/>
          </a:p>
          <a:p>
            <a:r>
              <a:rPr kumimoji="1" lang="ko-KR" altLang="en-US" dirty="0"/>
              <a:t>기본적으로는 설치되어 있지 않으므로 설치해야 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ore-KR" altLang="en-US" dirty="0"/>
              <a:t>설치하는</a:t>
            </a:r>
            <a:r>
              <a:rPr kumimoji="1" lang="ko-KR" altLang="en-US" dirty="0"/>
              <a:t> 방법은 뒤에서 설명</a:t>
            </a:r>
            <a:r>
              <a:rPr kumimoji="1" lang="en-US" altLang="ko-KR" dirty="0"/>
              <a:t>!</a:t>
            </a:r>
            <a:endParaRPr kumimoji="1" lang="en-US" altLang="ko-Kore-KR" dirty="0"/>
          </a:p>
        </p:txBody>
      </p:sp>
    </p:spTree>
    <p:extLst>
      <p:ext uri="{BB962C8B-B14F-4D97-AF65-F5344CB8AC3E}">
        <p14:creationId xmlns:p14="http://schemas.microsoft.com/office/powerpoint/2010/main" val="2981338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1FB7AB-0ACA-1F4B-8CE8-8B551236C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8524"/>
            <a:ext cx="8442356" cy="1143000"/>
          </a:xfrm>
        </p:spPr>
        <p:txBody>
          <a:bodyPr>
            <a:normAutofit/>
          </a:bodyPr>
          <a:lstStyle/>
          <a:p>
            <a:r>
              <a:rPr lang="ko-KR" altLang="en-US" sz="2800" b="1" dirty="0">
                <a:latin typeface="Arial" charset="0"/>
                <a:ea typeface="Arial" charset="0"/>
                <a:cs typeface="Arial" charset="0"/>
              </a:rPr>
              <a:t>우리가 접하는 많은 생물학 관련 데이터는</a:t>
            </a:r>
            <a:r>
              <a:rPr lang="en-US" altLang="ko-KR" sz="2800" b="1" dirty="0">
                <a:latin typeface="Arial" charset="0"/>
                <a:ea typeface="Arial" charset="0"/>
                <a:cs typeface="Arial" charset="0"/>
              </a:rPr>
              <a:t>..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CE2A42-4353-824D-83CD-98A023B84CE5}"/>
              </a:ext>
            </a:extLst>
          </p:cNvPr>
          <p:cNvSpPr txBox="1"/>
          <p:nvPr/>
        </p:nvSpPr>
        <p:spPr>
          <a:xfrm>
            <a:off x="106017" y="1670076"/>
            <a:ext cx="5166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테이블</a:t>
            </a:r>
            <a:r>
              <a:rPr kumimoji="1" lang="ko-KR" altLang="en-US" b="1" dirty="0"/>
              <a:t> 형태의 데이터 </a:t>
            </a:r>
            <a:r>
              <a:rPr kumimoji="1" lang="en-US" altLang="ko-KR" b="1" dirty="0"/>
              <a:t>=</a:t>
            </a:r>
            <a:r>
              <a:rPr kumimoji="1" lang="ko-KR" altLang="en-US" b="1" dirty="0"/>
              <a:t> 엑셀 등의 표 데이터이다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BF4B5B-E832-F449-8286-39F7F1161658}"/>
              </a:ext>
            </a:extLst>
          </p:cNvPr>
          <p:cNvSpPr txBox="1"/>
          <p:nvPr/>
        </p:nvSpPr>
        <p:spPr>
          <a:xfrm>
            <a:off x="106017" y="2251184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가령</a:t>
            </a:r>
            <a:r>
              <a:rPr kumimoji="1" lang="en-US" altLang="ko-Kore-KR" dirty="0"/>
              <a:t>…</a:t>
            </a:r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E06ABF-7AB7-C943-BFC2-9B09FB9BAA09}"/>
              </a:ext>
            </a:extLst>
          </p:cNvPr>
          <p:cNvSpPr txBox="1"/>
          <p:nvPr/>
        </p:nvSpPr>
        <p:spPr>
          <a:xfrm>
            <a:off x="106017" y="2688288"/>
            <a:ext cx="2547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RNA</a:t>
            </a:r>
            <a:r>
              <a:rPr kumimoji="1" lang="en-US" altLang="ko-KR" b="1" dirty="0"/>
              <a:t>-Seq</a:t>
            </a:r>
            <a:r>
              <a:rPr kumimoji="1" lang="ko-KR" altLang="en-US" b="1" dirty="0"/>
              <a:t>의 정량 데이터 </a:t>
            </a:r>
            <a:endParaRPr kumimoji="1" lang="ko-Kore-KR" altLang="en-US" b="1" dirty="0"/>
          </a:p>
        </p:txBody>
      </p:sp>
      <p:pic>
        <p:nvPicPr>
          <p:cNvPr id="10" name="그림 9" descr="텍스트, 신문, 전면이(가) 표시된 사진&#10;&#10;자동 생성된 설명">
            <a:extLst>
              <a:ext uri="{FF2B5EF4-FFF2-40B4-BE49-F238E27FC236}">
                <a16:creationId xmlns:a16="http://schemas.microsoft.com/office/drawing/2014/main" id="{6AC7C6BC-2FE2-A44A-A9ED-2E1B6E8FD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57620"/>
            <a:ext cx="9144000" cy="369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417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B69461-9104-694A-B2A6-05057B5589E2}"/>
              </a:ext>
            </a:extLst>
          </p:cNvPr>
          <p:cNvSpPr txBox="1"/>
          <p:nvPr/>
        </p:nvSpPr>
        <p:spPr>
          <a:xfrm>
            <a:off x="3199220" y="262535"/>
            <a:ext cx="36005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/>
              <a:t>지놈</a:t>
            </a:r>
            <a:r>
              <a:rPr kumimoji="1" lang="ko-KR" altLang="en-US" sz="2000" b="1" dirty="0"/>
              <a:t> </a:t>
            </a:r>
            <a:r>
              <a:rPr kumimoji="1" lang="ko-KR" altLang="en-US" sz="2000" b="1" dirty="0" err="1"/>
              <a:t>시퀀싱의</a:t>
            </a:r>
            <a:r>
              <a:rPr kumimoji="1" lang="ko-KR" altLang="en-US" sz="2000" b="1" dirty="0"/>
              <a:t> </a:t>
            </a:r>
            <a:r>
              <a:rPr kumimoji="1" lang="en-US" altLang="ko-KR" sz="2000" b="1" dirty="0"/>
              <a:t>Annotation Data</a:t>
            </a:r>
            <a:endParaRPr kumimoji="1" lang="ko-Kore-KR" altLang="en-US" sz="2000" b="1" dirty="0"/>
          </a:p>
        </p:txBody>
      </p:sp>
      <p:pic>
        <p:nvPicPr>
          <p:cNvPr id="6" name="그림 5" descr="컴퓨터이(가) 표시된 사진&#10;&#10;자동 생성된 설명">
            <a:extLst>
              <a:ext uri="{FF2B5EF4-FFF2-40B4-BE49-F238E27FC236}">
                <a16:creationId xmlns:a16="http://schemas.microsoft.com/office/drawing/2014/main" id="{80E3ABAA-65C3-D54F-8F1A-2FC698B4A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8154"/>
            <a:ext cx="9144000" cy="4901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629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4D1A8C-1580-3B43-8B17-3F4C89585ECA}"/>
              </a:ext>
            </a:extLst>
          </p:cNvPr>
          <p:cNvSpPr txBox="1"/>
          <p:nvPr/>
        </p:nvSpPr>
        <p:spPr>
          <a:xfrm>
            <a:off x="3199220" y="262535"/>
            <a:ext cx="29460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b="1" dirty="0"/>
              <a:t>GO Term Association Data</a:t>
            </a:r>
            <a:endParaRPr kumimoji="1" lang="ko-Kore-KR" altLang="en-US" sz="2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0694CF-4A48-9545-AFFD-00A704289449}"/>
              </a:ext>
            </a:extLst>
          </p:cNvPr>
          <p:cNvSpPr txBox="1"/>
          <p:nvPr/>
        </p:nvSpPr>
        <p:spPr>
          <a:xfrm>
            <a:off x="1850805" y="6226133"/>
            <a:ext cx="5642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단순히</a:t>
            </a:r>
            <a:r>
              <a:rPr kumimoji="1" lang="ko-KR" altLang="en-US" b="1" dirty="0"/>
              <a:t> 데이터를 보는 것만으로는 엑셀로도 가능하나</a:t>
            </a:r>
            <a:r>
              <a:rPr kumimoji="1" lang="en-US" altLang="ko-KR" b="1" dirty="0"/>
              <a:t>..</a:t>
            </a:r>
            <a:endParaRPr kumimoji="1" lang="ko-Kore-KR" altLang="en-US" b="1" dirty="0"/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A350C559-813A-DB4A-B44B-4D68CB788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3058" y="880216"/>
            <a:ext cx="5427456" cy="5097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502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F76800-4080-514C-87CA-3CE274500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444" y="274638"/>
            <a:ext cx="8442356" cy="1143000"/>
          </a:xfrm>
        </p:spPr>
        <p:txBody>
          <a:bodyPr>
            <a:normAutofit/>
          </a:bodyPr>
          <a:lstStyle/>
          <a:p>
            <a:r>
              <a:rPr lang="ko-KR" altLang="en-US" sz="2800" b="1" dirty="0">
                <a:latin typeface="Arial" charset="0"/>
                <a:ea typeface="Arial" charset="0"/>
                <a:cs typeface="Arial" charset="0"/>
              </a:rPr>
              <a:t>테이블 형태의 자료  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그림 4" descr="텍스트, 신문, 전면이(가) 표시된 사진&#10;&#10;자동 생성된 설명">
            <a:extLst>
              <a:ext uri="{FF2B5EF4-FFF2-40B4-BE49-F238E27FC236}">
                <a16:creationId xmlns:a16="http://schemas.microsoft.com/office/drawing/2014/main" id="{8C936FCD-43A3-7F4F-9A39-E0AD16FB2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518" y="1135353"/>
            <a:ext cx="6520430" cy="26347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337531-1335-064C-ADFF-2EBBFEE86EF1}"/>
              </a:ext>
            </a:extLst>
          </p:cNvPr>
          <p:cNvSpPr txBox="1"/>
          <p:nvPr/>
        </p:nvSpPr>
        <p:spPr>
          <a:xfrm>
            <a:off x="2252867" y="3784828"/>
            <a:ext cx="4031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이</a:t>
            </a:r>
            <a:r>
              <a:rPr kumimoji="1" lang="ko-KR" altLang="en-US" dirty="0"/>
              <a:t> 데이터에서 필요한 것만 추출하여</a:t>
            </a:r>
            <a:r>
              <a:rPr kumimoji="1" lang="en-US" altLang="ko-KR" dirty="0"/>
              <a:t>…</a:t>
            </a:r>
            <a:endParaRPr kumimoji="1" lang="ko-Kore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B76976-8DEE-BC46-A726-19FCA54EE2B6}"/>
              </a:ext>
            </a:extLst>
          </p:cNvPr>
          <p:cNvSpPr txBox="1"/>
          <p:nvPr/>
        </p:nvSpPr>
        <p:spPr>
          <a:xfrm>
            <a:off x="1797613" y="4043669"/>
            <a:ext cx="6724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다른</a:t>
            </a:r>
            <a:r>
              <a:rPr kumimoji="1" lang="ko-KR" altLang="en-US" dirty="0"/>
              <a:t> 테이블에 있는 연관 데이터와 연결하는 등의 복잡한 작업은</a:t>
            </a:r>
            <a:r>
              <a:rPr kumimoji="1" lang="en-US" altLang="ko-KR" dirty="0"/>
              <a:t>..</a:t>
            </a:r>
            <a:endParaRPr kumimoji="1" lang="ko-Kore-KR" altLang="en-US" dirty="0"/>
          </a:p>
        </p:txBody>
      </p:sp>
      <p:pic>
        <p:nvPicPr>
          <p:cNvPr id="8" name="그림 7" descr="컴퓨터이(가) 표시된 사진&#10;&#10;자동 생성된 설명">
            <a:extLst>
              <a:ext uri="{FF2B5EF4-FFF2-40B4-BE49-F238E27FC236}">
                <a16:creationId xmlns:a16="http://schemas.microsoft.com/office/drawing/2014/main" id="{E3FD80C5-26C8-C04D-8E30-15114A6CB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413" y="4427690"/>
            <a:ext cx="4320209" cy="2315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400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374C7AE-BB40-1E43-AC4A-513FD14C1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444" y="274638"/>
            <a:ext cx="8442356" cy="1143000"/>
          </a:xfrm>
        </p:spPr>
        <p:txBody>
          <a:bodyPr>
            <a:normAutofit/>
          </a:bodyPr>
          <a:lstStyle/>
          <a:p>
            <a:r>
              <a:rPr lang="ko-KR" altLang="en-US" sz="2800" b="1" dirty="0">
                <a:latin typeface="Arial" charset="0"/>
                <a:ea typeface="Arial" charset="0"/>
                <a:cs typeface="Arial" charset="0"/>
              </a:rPr>
              <a:t>테이블 형태의 자료 분석 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754FC0-ACAA-F043-A637-E44E9057B145}"/>
              </a:ext>
            </a:extLst>
          </p:cNvPr>
          <p:cNvSpPr txBox="1"/>
          <p:nvPr/>
        </p:nvSpPr>
        <p:spPr>
          <a:xfrm>
            <a:off x="569843" y="1550504"/>
            <a:ext cx="70182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파이썬에서는</a:t>
            </a:r>
            <a:r>
              <a:rPr kumimoji="1" lang="ko-KR" altLang="en-US" b="1" dirty="0"/>
              <a:t> 이러한 테이블 형태의 자료를 </a:t>
            </a:r>
            <a:r>
              <a:rPr kumimoji="1" lang="ko-KR" altLang="en-US" b="1" dirty="0" err="1"/>
              <a:t>분석하는것을</a:t>
            </a:r>
            <a:r>
              <a:rPr kumimoji="1" lang="ko-KR" altLang="en-US" b="1" dirty="0"/>
              <a:t> 도와주는 </a:t>
            </a:r>
            <a:endParaRPr kumimoji="1" lang="en-US" altLang="ko-KR" b="1" dirty="0"/>
          </a:p>
          <a:p>
            <a:r>
              <a:rPr kumimoji="1" lang="ko-KR" altLang="en-US" b="1" dirty="0"/>
              <a:t>모듈이 존재한다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59B0C9F9-F375-A341-9CC9-8D1D2D2BD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15149"/>
            <a:ext cx="9144000" cy="29914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A29B670-48DC-F14F-A5FA-C584A69F1270}"/>
              </a:ext>
            </a:extLst>
          </p:cNvPr>
          <p:cNvSpPr txBox="1"/>
          <p:nvPr/>
        </p:nvSpPr>
        <p:spPr>
          <a:xfrm>
            <a:off x="3249779" y="5706609"/>
            <a:ext cx="2644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dirty="0"/>
              <a:t>https://</a:t>
            </a:r>
            <a:r>
              <a:rPr kumimoji="1" lang="en" altLang="ko-Kore-KR" dirty="0" err="1"/>
              <a:t>pandas.pydata.org</a:t>
            </a:r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D8525E-4176-2A41-97D0-40221EAC2337}"/>
              </a:ext>
            </a:extLst>
          </p:cNvPr>
          <p:cNvSpPr txBox="1"/>
          <p:nvPr/>
        </p:nvSpPr>
        <p:spPr>
          <a:xfrm>
            <a:off x="1488623" y="6281530"/>
            <a:ext cx="616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Anaconda</a:t>
            </a:r>
            <a:r>
              <a:rPr kumimoji="1" lang="ko-KR" altLang="en-US" b="1" dirty="0"/>
              <a:t>로 </a:t>
            </a:r>
            <a:r>
              <a:rPr kumimoji="1" lang="ko-KR" altLang="en-US" b="1" dirty="0" err="1"/>
              <a:t>파이썬을</a:t>
            </a:r>
            <a:r>
              <a:rPr kumimoji="1" lang="ko-KR" altLang="en-US" b="1" dirty="0"/>
              <a:t> 설치할 경우 기본적으로 같이 설치됨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3805175877"/>
      </p:ext>
    </p:extLst>
  </p:cSld>
  <p:clrMapOvr>
    <a:masterClrMapping/>
  </p:clrMapOvr>
</p:sld>
</file>

<file path=ppt/theme/theme1.xml><?xml version="1.0" encoding="utf-8"?>
<a:theme xmlns:a="http://schemas.openxmlformats.org/drawingml/2006/main" name="비행기 구름">
  <a:themeElements>
    <a:clrScheme name="비행기 구름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비행기 구름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비행기 구름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{436CF868-0E6D-994A-927C-CFBBC2A6EE78}tf10001079</Template>
  <TotalTime>25902</TotalTime>
  <Words>514</Words>
  <Application>Microsoft Macintosh PowerPoint</Application>
  <PresentationFormat>화면 슬라이드 쇼(4:3)</PresentationFormat>
  <Paragraphs>152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Arial</vt:lpstr>
      <vt:lpstr>Calibri</vt:lpstr>
      <vt:lpstr>Century Gothic</vt:lpstr>
      <vt:lpstr>비행기 구름</vt:lpstr>
      <vt:lpstr>생물학 연구를 위한 컴퓨터 사용기술</vt:lpstr>
      <vt:lpstr>PowerPoint 프레젠테이션</vt:lpstr>
      <vt:lpstr>모듈</vt:lpstr>
      <vt:lpstr>오늘 사용할 모듈</vt:lpstr>
      <vt:lpstr>우리가 접하는 많은 생물학 관련 데이터는..</vt:lpstr>
      <vt:lpstr>PowerPoint 프레젠테이션</vt:lpstr>
      <vt:lpstr>PowerPoint 프레젠테이션</vt:lpstr>
      <vt:lpstr>테이블 형태의 자료  </vt:lpstr>
      <vt:lpstr>테이블 형태의 자료 분석 </vt:lpstr>
      <vt:lpstr>Pandas is..</vt:lpstr>
      <vt:lpstr>Excel spreadsheet</vt:lpstr>
      <vt:lpstr>데이터프레임 &amp; 시리즈 </vt:lpstr>
      <vt:lpstr>데이터프레임 merge 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Skill for  Modern Biology Research </dc:title>
  <dc:creator>Suk Namgoong</dc:creator>
  <cp:lastModifiedBy>남궁 석</cp:lastModifiedBy>
  <cp:revision>287</cp:revision>
  <dcterms:created xsi:type="dcterms:W3CDTF">2015-09-01T12:18:54Z</dcterms:created>
  <dcterms:modified xsi:type="dcterms:W3CDTF">2021-03-30T05:22:27Z</dcterms:modified>
</cp:coreProperties>
</file>